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6"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6831D-64F3-4C6F-BBC2-B0A0C7C34E8F}" type="datetimeFigureOut">
              <a:rPr lang="nl-NL" smtClean="0"/>
              <a:t>9-8-2013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E8AAC-2A77-4B82-9A55-024DE951A1A4}" type="slidenum">
              <a:rPr lang="nl-NL" smtClean="0"/>
              <a:t>‹nr.›</a:t>
            </a:fld>
            <a:endParaRPr lang="nl-NL"/>
          </a:p>
        </p:txBody>
      </p:sp>
    </p:spTree>
    <p:extLst>
      <p:ext uri="{BB962C8B-B14F-4D97-AF65-F5344CB8AC3E}">
        <p14:creationId xmlns:p14="http://schemas.microsoft.com/office/powerpoint/2010/main" val="346300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10</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11</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12</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13</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14</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15</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16</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17</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18</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19</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2</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20</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3</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4</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5</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6</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7</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8</a:t>
            </a:fld>
            <a:endParaRPr lang="nl-NL"/>
          </a:p>
        </p:txBody>
      </p:sp>
    </p:spTree>
    <p:extLst>
      <p:ext uri="{BB962C8B-B14F-4D97-AF65-F5344CB8AC3E}">
        <p14:creationId xmlns:p14="http://schemas.microsoft.com/office/powerpoint/2010/main" val="390365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BCE8AAC-2A77-4B82-9A55-024DE951A1A4}" type="slidenum">
              <a:rPr lang="nl-NL" smtClean="0"/>
              <a:t>9</a:t>
            </a:fld>
            <a:endParaRPr lang="nl-NL"/>
          </a:p>
        </p:txBody>
      </p:sp>
    </p:spTree>
    <p:extLst>
      <p:ext uri="{BB962C8B-B14F-4D97-AF65-F5344CB8AC3E}">
        <p14:creationId xmlns:p14="http://schemas.microsoft.com/office/powerpoint/2010/main" val="390365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1902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5229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5105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1445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8979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8236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837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9626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9794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5098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766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7896D-9AEB-4F99-950D-1C98B46EF115}" type="datetimeFigureOut">
              <a:rPr lang="nl-NL" smtClean="0">
                <a:solidFill>
                  <a:prstClr val="black">
                    <a:tint val="75000"/>
                  </a:prstClr>
                </a:solidFill>
              </a:rPr>
              <a:pPr/>
              <a:t>9-8-2013</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BFCB2-73E9-454E-BC79-1F343266300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279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6.gif"/><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p:txBody>
          <a:bodyPr>
            <a:normAutofit/>
          </a:bodyPr>
          <a:lstStyle/>
          <a:p>
            <a:r>
              <a:rPr lang="nl-NL" sz="1600" b="1" dirty="0" smtClean="0"/>
              <a:t>inleiding</a:t>
            </a:r>
          </a:p>
          <a:p>
            <a:endParaRPr lang="nl-NL" dirty="0"/>
          </a:p>
          <a:p>
            <a:pPr>
              <a:spcBef>
                <a:spcPts val="0"/>
              </a:spcBef>
            </a:pPr>
            <a:r>
              <a:rPr lang="nl-NL" dirty="0"/>
              <a:t>De NSF H54U is kort na de tweede wereldoorlog gebouwd, op basis van het Philips 208U-chassis. Dit model, met houden kast en bekleding van papiertouw werd op de markt gebracht als luxe uitvoering van het bakelieten model H126U.</a:t>
            </a:r>
          </a:p>
          <a:p>
            <a:pPr>
              <a:spcBef>
                <a:spcPts val="0"/>
              </a:spcBef>
            </a:pPr>
            <a:endParaRPr lang="nl-NL" dirty="0"/>
          </a:p>
          <a:p>
            <a:pPr>
              <a:spcBef>
                <a:spcPts val="0"/>
              </a:spcBef>
            </a:pPr>
            <a:r>
              <a:rPr lang="nl-NL" dirty="0"/>
              <a:t>Tijdens de oorlog werd uit sterk papier touw gewikkeld, het zogenaamde papiertouw. De dunste soort is o.a. gebruikt om luidsprekerdoek te </a:t>
            </a:r>
            <a:r>
              <a:rPr lang="nl-NL" dirty="0" smtClean="0"/>
              <a:t>maken. Ook </a:t>
            </a:r>
            <a:r>
              <a:rPr lang="nl-NL" dirty="0"/>
              <a:t>kort na de oorlog is dit materiaal nog een tijdje gebruikt.</a:t>
            </a:r>
          </a:p>
          <a:p>
            <a:endParaRPr lang="nl-NL" dirty="0"/>
          </a:p>
          <a:p>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904" y="1628800"/>
            <a:ext cx="4709846" cy="315977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2099099"/>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Lakken van de kast</a:t>
            </a:r>
          </a:p>
          <a:p>
            <a:endParaRPr lang="nl-NL" dirty="0" smtClean="0"/>
          </a:p>
          <a:p>
            <a:r>
              <a:rPr lang="nl-NL" dirty="0" smtClean="0"/>
              <a:t>Deze foto geeft een duidelijk beeld van de restauratie van de hoekverbinding-</a:t>
            </a:r>
          </a:p>
          <a:p>
            <a:r>
              <a:rPr lang="nl-NL" dirty="0" smtClean="0"/>
              <a:t>Stukken. </a:t>
            </a:r>
          </a:p>
          <a:p>
            <a:endParaRPr lang="nl-NL" dirty="0"/>
          </a:p>
          <a:p>
            <a:endParaRPr lang="nl-NL" dirty="0" smtClean="0"/>
          </a:p>
          <a:p>
            <a:endParaRPr lang="nl-NL" dirty="0"/>
          </a:p>
          <a:p>
            <a:endParaRPr lang="nl-NL" dirty="0" smtClean="0"/>
          </a:p>
          <a:p>
            <a:r>
              <a:rPr lang="nl-NL" dirty="0" smtClean="0"/>
              <a:t>De onderzijde is afgeschuurd en is klaar om weer de originele zwarte kleur te krijgen. Dat hier een nieuw stukje hout is ingezet, is bijna niet meer zichtbaar.</a:t>
            </a:r>
          </a:p>
        </p:txBody>
      </p:sp>
      <p:pic>
        <p:nvPicPr>
          <p:cNvPr id="1026" name="Picture 2" descr="C:\Users\Eigenaar\Pictures\NSF\kast overzicht.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64704"/>
            <a:ext cx="3872073" cy="25813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Pictures\NSF\verv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021" y="3717032"/>
            <a:ext cx="3888432" cy="25922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83646"/>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Lakken van de kast</a:t>
            </a:r>
          </a:p>
          <a:p>
            <a:endParaRPr lang="nl-NL" dirty="0" smtClean="0"/>
          </a:p>
          <a:p>
            <a:pPr>
              <a:spcBef>
                <a:spcPts val="0"/>
              </a:spcBef>
            </a:pPr>
            <a:r>
              <a:rPr lang="nl-NL" dirty="0" smtClean="0"/>
              <a:t>Na éénmalig lakken.</a:t>
            </a:r>
          </a:p>
          <a:p>
            <a:pPr>
              <a:spcBef>
                <a:spcPts val="0"/>
              </a:spcBef>
            </a:pPr>
            <a:r>
              <a:rPr lang="nl-NL" dirty="0" smtClean="0"/>
              <a:t>Het ventilatierooster moet nog geheel aan de binnenzijde worden gedaan.</a:t>
            </a:r>
          </a:p>
          <a:p>
            <a:endParaRPr lang="nl-NL" dirty="0"/>
          </a:p>
          <a:p>
            <a:endParaRPr lang="nl-NL" dirty="0" smtClean="0"/>
          </a:p>
          <a:p>
            <a:endParaRPr lang="nl-NL" dirty="0"/>
          </a:p>
          <a:p>
            <a:endParaRPr lang="nl-NL" dirty="0" smtClean="0"/>
          </a:p>
          <a:p>
            <a:r>
              <a:rPr lang="nl-NL" dirty="0" smtClean="0"/>
              <a:t>Na de tweede keer lakken is ook het rooster goed gedekt. Van de restauratie is nauwelijks iets te zien.</a:t>
            </a:r>
          </a:p>
        </p:txBody>
      </p:sp>
      <p:pic>
        <p:nvPicPr>
          <p:cNvPr id="3074" name="Picture 2" descr="C:\Users\Eigenaar\Pictures\NSF\lakken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63989" y="620688"/>
            <a:ext cx="4024268" cy="26828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C:\Users\Eigenaar\Pictures\NSF\lakke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3988" y="3645024"/>
            <a:ext cx="3996444" cy="26642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5929"/>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Lakken van de kast</a:t>
            </a:r>
          </a:p>
          <a:p>
            <a:endParaRPr lang="nl-NL" dirty="0" smtClean="0"/>
          </a:p>
          <a:p>
            <a:pPr>
              <a:spcBef>
                <a:spcPts val="0"/>
              </a:spcBef>
            </a:pPr>
            <a:r>
              <a:rPr lang="nl-NL" dirty="0" smtClean="0"/>
              <a:t>Na éénmalig lakken.</a:t>
            </a:r>
          </a:p>
          <a:p>
            <a:pPr>
              <a:spcBef>
                <a:spcPts val="0"/>
              </a:spcBef>
            </a:pPr>
            <a:r>
              <a:rPr lang="nl-NL" dirty="0" smtClean="0"/>
              <a:t>De kleine gaatjes (pijlen) die in de zijkant zaten, zijn met houtvuller gevuld. Als lak is een halfmatte transparante meubelbeits gebruikt.</a:t>
            </a:r>
          </a:p>
          <a:p>
            <a:endParaRPr lang="nl-NL" dirty="0" smtClean="0"/>
          </a:p>
          <a:p>
            <a:endParaRPr lang="nl-NL" dirty="0" smtClean="0"/>
          </a:p>
          <a:p>
            <a:endParaRPr lang="nl-NL" dirty="0"/>
          </a:p>
          <a:p>
            <a:endParaRPr lang="nl-NL" dirty="0" smtClean="0"/>
          </a:p>
          <a:p>
            <a:r>
              <a:rPr lang="nl-NL" dirty="0" smtClean="0"/>
              <a:t>Na de eerste keer zijn de paneeltjes licht geschuurd. Daarna zijn zij voor een tweede keer gelakt.</a:t>
            </a:r>
          </a:p>
        </p:txBody>
      </p:sp>
      <p:pic>
        <p:nvPicPr>
          <p:cNvPr id="4098" name="Picture 2" descr="C:\Users\Eigenaar\Pictures\NSF\zijkantlak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692696"/>
            <a:ext cx="3888432" cy="25922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99" name="Picture 3" descr="C:\Users\Eigenaar\Pictures\NSF\zijkantlak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548608"/>
            <a:ext cx="3888432" cy="25922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 name="Rechte verbindingslijn met pijl 7"/>
          <p:cNvCxnSpPr/>
          <p:nvPr/>
        </p:nvCxnSpPr>
        <p:spPr>
          <a:xfrm>
            <a:off x="6732240" y="404664"/>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6732240" y="404664"/>
            <a:ext cx="79208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6084168" y="404664"/>
            <a:ext cx="64807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H="1">
            <a:off x="5724128" y="404664"/>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543066"/>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Chassis-slee</a:t>
            </a:r>
          </a:p>
          <a:p>
            <a:endParaRPr lang="nl-NL" dirty="0" smtClean="0"/>
          </a:p>
          <a:p>
            <a:pPr>
              <a:spcBef>
                <a:spcPts val="0"/>
              </a:spcBef>
            </a:pPr>
            <a:r>
              <a:rPr lang="nl-NL" dirty="0" smtClean="0"/>
              <a:t>De bakelieten chassis-sleden bevatten aan de achterzijde een schroefgat voor een M4 mm schroef waarmee het chassis wordt vastgezet.</a:t>
            </a:r>
          </a:p>
          <a:p>
            <a:pPr>
              <a:spcBef>
                <a:spcPts val="0"/>
              </a:spcBef>
            </a:pPr>
            <a:r>
              <a:rPr lang="nl-NL" dirty="0" smtClean="0"/>
              <a:t>Het bleek niet mogelijk te zijn hier een M4 schroef in te draaien. Dit is vermoedelijk te wijten aan vervuiling van het gat.</a:t>
            </a:r>
          </a:p>
          <a:p>
            <a:pPr>
              <a:spcBef>
                <a:spcPts val="0"/>
              </a:spcBef>
            </a:pPr>
            <a:endParaRPr lang="nl-NL" dirty="0" smtClean="0"/>
          </a:p>
          <a:p>
            <a:pPr>
              <a:spcBef>
                <a:spcPts val="0"/>
              </a:spcBef>
            </a:pPr>
            <a:endParaRPr lang="nl-NL" dirty="0"/>
          </a:p>
          <a:p>
            <a:pPr>
              <a:spcBef>
                <a:spcPts val="0"/>
              </a:spcBef>
            </a:pPr>
            <a:endParaRPr lang="nl-NL" dirty="0" smtClean="0"/>
          </a:p>
          <a:p>
            <a:pPr>
              <a:spcBef>
                <a:spcPts val="0"/>
              </a:spcBef>
            </a:pPr>
            <a:r>
              <a:rPr lang="nl-NL" dirty="0" smtClean="0"/>
              <a:t>Met een speciale tap waarmee in kunststof kan worden getapt is het gat weer opnieuw geschikt gemaakt voor M4 schroeven. </a:t>
            </a:r>
            <a:r>
              <a:rPr lang="nl-NL" dirty="0"/>
              <a:t>(</a:t>
            </a:r>
            <a:r>
              <a:rPr lang="nl-NL" dirty="0" smtClean="0"/>
              <a:t>Hiervoor dank aan de heer Anton van den Oever.)</a:t>
            </a:r>
          </a:p>
        </p:txBody>
      </p:sp>
      <p:pic>
        <p:nvPicPr>
          <p:cNvPr id="1026" name="Picture 2" descr="C:\Users\Eigenaar\Pictures\NSF\chassissled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4352" y="692696"/>
            <a:ext cx="3888432" cy="25922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Pictures\NSF\bakeliett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221088"/>
            <a:ext cx="3987634" cy="10081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7" name="Rechte verbindingslijn met pijl 6"/>
          <p:cNvCxnSpPr/>
          <p:nvPr/>
        </p:nvCxnSpPr>
        <p:spPr>
          <a:xfrm>
            <a:off x="3131840" y="2420888"/>
            <a:ext cx="3888432" cy="288032"/>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637389"/>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Ornamenten</a:t>
            </a:r>
            <a:endParaRPr lang="nl-NL" sz="1600" dirty="0" smtClean="0"/>
          </a:p>
          <a:p>
            <a:pPr>
              <a:spcBef>
                <a:spcPts val="0"/>
              </a:spcBef>
            </a:pPr>
            <a:endParaRPr lang="nl-NL" sz="1600" dirty="0"/>
          </a:p>
          <a:p>
            <a:pPr>
              <a:spcBef>
                <a:spcPts val="0"/>
              </a:spcBef>
            </a:pPr>
            <a:r>
              <a:rPr lang="nl-NL" dirty="0" smtClean="0"/>
              <a:t>Op de foto hiernaast staan de metalen ornamentjes aan de voorzijde. Normaal was dit geelkoper gekleurd, maar hier roestig en sterk vervuild.</a:t>
            </a:r>
          </a:p>
          <a:p>
            <a:pPr>
              <a:spcBef>
                <a:spcPts val="0"/>
              </a:spcBef>
            </a:pPr>
            <a:endParaRPr lang="nl-NL" dirty="0"/>
          </a:p>
          <a:p>
            <a:pPr>
              <a:spcBef>
                <a:spcPts val="0"/>
              </a:spcBef>
            </a:pPr>
            <a:endParaRPr lang="nl-NL" dirty="0" smtClean="0"/>
          </a:p>
          <a:p>
            <a:pPr>
              <a:spcBef>
                <a:spcPts val="0"/>
              </a:spcBef>
            </a:pPr>
            <a:endParaRPr lang="nl-NL" dirty="0"/>
          </a:p>
          <a:p>
            <a:pPr>
              <a:spcBef>
                <a:spcPts val="0"/>
              </a:spcBef>
            </a:pPr>
            <a:endParaRPr lang="nl-NL" dirty="0" smtClean="0"/>
          </a:p>
          <a:p>
            <a:pPr>
              <a:spcBef>
                <a:spcPts val="0"/>
              </a:spcBef>
            </a:pPr>
            <a:r>
              <a:rPr lang="nl-NL" dirty="0" smtClean="0"/>
              <a:t>De ornamenten zijn van de kast gehaald en helemaal blank gemaakt om doormiddel van</a:t>
            </a:r>
            <a:r>
              <a:rPr lang="nl-NL" dirty="0"/>
              <a:t> </a:t>
            </a:r>
            <a:r>
              <a:rPr lang="nl-NL" dirty="0" smtClean="0"/>
              <a:t>tampongalva-nisatie verguld te worden. </a:t>
            </a:r>
          </a:p>
          <a:p>
            <a:pPr>
              <a:spcBef>
                <a:spcPts val="0"/>
              </a:spcBef>
            </a:pPr>
            <a:endParaRPr lang="nl-NL" dirty="0" smtClean="0"/>
          </a:p>
          <a:p>
            <a:pPr>
              <a:spcBef>
                <a:spcPts val="0"/>
              </a:spcBef>
            </a:pPr>
            <a:endParaRPr lang="nl-NL" dirty="0"/>
          </a:p>
          <a:p>
            <a:pPr>
              <a:spcBef>
                <a:spcPts val="0"/>
              </a:spcBef>
            </a:pPr>
            <a:endParaRPr lang="nl-NL" dirty="0" smtClean="0"/>
          </a:p>
          <a:p>
            <a:pPr>
              <a:spcBef>
                <a:spcPts val="0"/>
              </a:spcBef>
            </a:pPr>
            <a:endParaRPr lang="nl-NL" dirty="0" smtClean="0"/>
          </a:p>
          <a:p>
            <a:pPr>
              <a:spcBef>
                <a:spcPts val="0"/>
              </a:spcBef>
            </a:pPr>
            <a:endParaRPr lang="nl-NL" dirty="0" smtClean="0"/>
          </a:p>
        </p:txBody>
      </p:sp>
      <p:pic>
        <p:nvPicPr>
          <p:cNvPr id="5122" name="Picture 2" descr="C:\Users\Eigenaar\Pictures\NSF\ornament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3091" y="1556792"/>
            <a:ext cx="5111750" cy="15426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3" name="Picture 3" descr="C:\Users\Eigenaar\Pictures\NSF\bla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9" y="3573016"/>
            <a:ext cx="5116522" cy="25883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634661"/>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xfrm>
            <a:off x="457200" y="1435100"/>
            <a:ext cx="4690864" cy="4691063"/>
          </a:xfrm>
          <a:effectLst/>
        </p:spPr>
        <p:txBody>
          <a:bodyPr>
            <a:normAutofit/>
          </a:bodyPr>
          <a:lstStyle/>
          <a:p>
            <a:r>
              <a:rPr lang="nl-NL" sz="1600" b="1" dirty="0" smtClean="0"/>
              <a:t>galvaniseren</a:t>
            </a:r>
            <a:endParaRPr lang="nl-NL" sz="1600" dirty="0" smtClean="0"/>
          </a:p>
          <a:p>
            <a:pPr>
              <a:spcBef>
                <a:spcPts val="0"/>
              </a:spcBef>
            </a:pPr>
            <a:endParaRPr lang="nl-NL" dirty="0" smtClean="0"/>
          </a:p>
          <a:p>
            <a:pPr>
              <a:spcBef>
                <a:spcPts val="0"/>
              </a:spcBef>
            </a:pPr>
            <a:r>
              <a:rPr lang="nl-NL" dirty="0" smtClean="0"/>
              <a:t>Het ornament wordt vastgezet in een</a:t>
            </a:r>
          </a:p>
          <a:p>
            <a:pPr>
              <a:spcBef>
                <a:spcPts val="0"/>
              </a:spcBef>
            </a:pPr>
            <a:r>
              <a:rPr lang="nl-NL" dirty="0" smtClean="0"/>
              <a:t>hobbyklem. Deze klem vormt de negatieve elektrode.</a:t>
            </a:r>
          </a:p>
          <a:p>
            <a:pPr>
              <a:spcBef>
                <a:spcPts val="0"/>
              </a:spcBef>
            </a:pPr>
            <a:endParaRPr lang="nl-NL" dirty="0" smtClean="0"/>
          </a:p>
          <a:p>
            <a:pPr>
              <a:spcBef>
                <a:spcPts val="0"/>
              </a:spcBef>
            </a:pPr>
            <a:endParaRPr lang="nl-NL" dirty="0" smtClean="0"/>
          </a:p>
          <a:p>
            <a:pPr>
              <a:spcBef>
                <a:spcPts val="0"/>
              </a:spcBef>
            </a:pPr>
            <a:endParaRPr lang="nl-NL" dirty="0"/>
          </a:p>
          <a:p>
            <a:pPr>
              <a:spcBef>
                <a:spcPts val="0"/>
              </a:spcBef>
            </a:pPr>
            <a:endParaRPr lang="nl-NL" dirty="0" smtClean="0"/>
          </a:p>
          <a:p>
            <a:pPr>
              <a:spcBef>
                <a:spcPts val="0"/>
              </a:spcBef>
            </a:pPr>
            <a:endParaRPr lang="nl-NL" dirty="0" smtClean="0"/>
          </a:p>
          <a:p>
            <a:pPr>
              <a:spcBef>
                <a:spcPts val="0"/>
              </a:spcBef>
            </a:pPr>
            <a:endParaRPr lang="nl-NL" dirty="0"/>
          </a:p>
          <a:p>
            <a:pPr>
              <a:spcBef>
                <a:spcPts val="0"/>
              </a:spcBef>
            </a:pPr>
            <a:r>
              <a:rPr lang="nl-NL" dirty="0" smtClean="0"/>
              <a:t>De galvaniseerset bevat een elektrode met een batterij-houder. Deze baterijen leveren een spanning van 3 volt.</a:t>
            </a:r>
          </a:p>
          <a:p>
            <a:pPr>
              <a:spcBef>
                <a:spcPts val="0"/>
              </a:spcBef>
            </a:pPr>
            <a:r>
              <a:rPr lang="nl-NL" dirty="0" smtClean="0"/>
              <a:t>Er is ongeveer een stroomsterkte nodig van max. 200 mA.</a:t>
            </a:r>
          </a:p>
          <a:p>
            <a:pPr>
              <a:spcBef>
                <a:spcPts val="0"/>
              </a:spcBef>
            </a:pPr>
            <a:endParaRPr lang="nl-NL" dirty="0" smtClean="0"/>
          </a:p>
          <a:p>
            <a:pPr>
              <a:spcBef>
                <a:spcPts val="0"/>
              </a:spcBef>
            </a:pPr>
            <a:r>
              <a:rPr lang="nl-NL" dirty="0" smtClean="0"/>
              <a:t>Er zijn 3 flesjes: een met goudelektrolyt en een met zilver- elektrolyt. Het bruine flesje bevat een fijn schuurmiddel.</a:t>
            </a:r>
            <a:endParaRPr lang="nl-NL" dirty="0"/>
          </a:p>
          <a:p>
            <a:pPr>
              <a:spcBef>
                <a:spcPts val="0"/>
              </a:spcBef>
            </a:pPr>
            <a:endParaRPr lang="nl-NL" dirty="0" smtClean="0"/>
          </a:p>
          <a:p>
            <a:pPr>
              <a:spcBef>
                <a:spcPts val="0"/>
              </a:spcBef>
            </a:pPr>
            <a:r>
              <a:rPr lang="nl-NL" dirty="0" smtClean="0"/>
              <a:t>Om de elektrodetip wordt een vochtig sponsje gehaakt en deze vormt de positieve elektrode. De zwarte krokodillenklem komt op het ornament. Het sponsje wordt in het elektrolyt gedompeld, waarmee het ornament wordt bestreken.</a:t>
            </a:r>
          </a:p>
        </p:txBody>
      </p:sp>
      <p:pic>
        <p:nvPicPr>
          <p:cNvPr id="1026" name="Picture 2" descr="C:\Users\Eigenaar\Pictures\NSF\galvanisere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39277" y="764704"/>
            <a:ext cx="3898776" cy="25991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 Wat is er nieu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304" y="3531358"/>
            <a:ext cx="2726519" cy="29784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http://www.selvatime.nl/images/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13" y="1600200"/>
            <a:ext cx="45243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elvatime.nl/images/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13" y="1600200"/>
            <a:ext cx="952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selvatime.nl/images/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13" y="1600200"/>
            <a:ext cx="2381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88595"/>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galvaniseren</a:t>
            </a:r>
          </a:p>
          <a:p>
            <a:endParaRPr lang="nl-NL" dirty="0" smtClean="0"/>
          </a:p>
          <a:p>
            <a:r>
              <a:rPr lang="nl-NL" dirty="0" smtClean="0"/>
              <a:t>Hier nogmaals het schaaltje met elektrolyt. Het kleine ornament is één keer verguld. De verschillen zijn al goed zichtbaar</a:t>
            </a:r>
          </a:p>
          <a:p>
            <a:endParaRPr lang="nl-NL" dirty="0" smtClean="0"/>
          </a:p>
          <a:p>
            <a:endParaRPr lang="nl-NL" dirty="0"/>
          </a:p>
          <a:p>
            <a:endParaRPr lang="nl-NL" dirty="0" smtClean="0"/>
          </a:p>
          <a:p>
            <a:endParaRPr lang="nl-NL" dirty="0"/>
          </a:p>
          <a:p>
            <a:pPr>
              <a:spcBef>
                <a:spcPts val="0"/>
              </a:spcBef>
            </a:pPr>
            <a:r>
              <a:rPr lang="nl-NL" dirty="0" smtClean="0"/>
              <a:t>Galvanisatie van het grote ornament.</a:t>
            </a:r>
          </a:p>
          <a:p>
            <a:pPr>
              <a:spcBef>
                <a:spcPts val="0"/>
              </a:spcBef>
            </a:pPr>
            <a:r>
              <a:rPr lang="nl-NL" dirty="0" smtClean="0"/>
              <a:t>Deze wordt langzaam bestreken met de elektrodetip die in het elektrolyt is gedoopt. Heel langzaam zal het goud zich erop afzetten. Het is een langdurig geduldwerk.</a:t>
            </a:r>
          </a:p>
        </p:txBody>
      </p:sp>
      <p:pic>
        <p:nvPicPr>
          <p:cNvPr id="2050" name="Picture 2" descr="C:\Users\Eigenaar\Pictures\NSF\galvaniseren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55975" y="692696"/>
            <a:ext cx="4104457" cy="27363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Eigenaar\Pictures\NSF\galvanisere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603845"/>
            <a:ext cx="4104456" cy="27363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47071"/>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galvaniseren</a:t>
            </a:r>
          </a:p>
          <a:p>
            <a:endParaRPr lang="nl-NL" dirty="0" smtClean="0"/>
          </a:p>
          <a:p>
            <a:r>
              <a:rPr lang="nl-NL" dirty="0" smtClean="0"/>
              <a:t>Na één keer vergulden is de goudlaag nog onvoldoende dik. Na het poetsen (met polish) is er het goud voor een deel verdwenen.</a:t>
            </a:r>
          </a:p>
          <a:p>
            <a:endParaRPr lang="nl-NL" dirty="0"/>
          </a:p>
          <a:p>
            <a:endParaRPr lang="nl-NL" dirty="0" smtClean="0"/>
          </a:p>
          <a:p>
            <a:endParaRPr lang="nl-NL" dirty="0"/>
          </a:p>
          <a:p>
            <a:endParaRPr lang="nl-NL" dirty="0" smtClean="0"/>
          </a:p>
          <a:p>
            <a:endParaRPr lang="nl-NL" dirty="0"/>
          </a:p>
          <a:p>
            <a:pPr>
              <a:spcBef>
                <a:spcPts val="0"/>
              </a:spcBef>
            </a:pPr>
            <a:r>
              <a:rPr lang="nl-NL" dirty="0" smtClean="0"/>
              <a:t>Na drie keer galvaniseren is er een voldoende houdbare laag ontstaan.</a:t>
            </a:r>
          </a:p>
          <a:p>
            <a:pPr>
              <a:spcBef>
                <a:spcPts val="0"/>
              </a:spcBef>
            </a:pPr>
            <a:r>
              <a:rPr lang="nl-NL" dirty="0" smtClean="0"/>
              <a:t>Door het poetsen met een droge wollen doek ontstaat een mooie glans.</a:t>
            </a:r>
          </a:p>
        </p:txBody>
      </p:sp>
      <p:pic>
        <p:nvPicPr>
          <p:cNvPr id="1026" name="Picture 2" descr="C:\Users\Eigenaar\Pictures\NSF\IMG_508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27984" y="692696"/>
            <a:ext cx="4042792" cy="26842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Pictures\NSF\IMG_50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73015"/>
            <a:ext cx="4078238" cy="27188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17392"/>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xfrm>
            <a:off x="457200" y="1435100"/>
            <a:ext cx="8003232" cy="4691063"/>
          </a:xfrm>
          <a:effectLst/>
        </p:spPr>
        <p:txBody>
          <a:bodyPr>
            <a:normAutofit/>
          </a:bodyPr>
          <a:lstStyle/>
          <a:p>
            <a:endParaRPr lang="nl-NL" dirty="0" smtClean="0"/>
          </a:p>
          <a:p>
            <a:r>
              <a:rPr lang="nl-NL" dirty="0" smtClean="0"/>
              <a:t>                                                                            </a:t>
            </a:r>
          </a:p>
          <a:p>
            <a:endParaRPr lang="nl-NL" dirty="0"/>
          </a:p>
          <a:p>
            <a:endParaRPr lang="nl-NL" dirty="0" smtClean="0"/>
          </a:p>
          <a:p>
            <a:endParaRPr lang="nl-NL" dirty="0"/>
          </a:p>
          <a:p>
            <a:endParaRPr lang="nl-NL" dirty="0" smtClean="0"/>
          </a:p>
          <a:p>
            <a:endParaRPr lang="nl-NL" dirty="0"/>
          </a:p>
          <a:p>
            <a:r>
              <a:rPr lang="nl-NL" dirty="0" smtClean="0"/>
              <a:t>                                                                                       </a:t>
            </a:r>
          </a:p>
          <a:p>
            <a:pPr>
              <a:spcBef>
                <a:spcPts val="0"/>
              </a:spcBef>
            </a:pPr>
            <a:r>
              <a:rPr lang="nl-NL" sz="1600" b="1" dirty="0"/>
              <a:t> </a:t>
            </a:r>
            <a:r>
              <a:rPr lang="nl-NL" sz="1600" b="1" dirty="0" smtClean="0"/>
              <a:t>                                                                                        Kast lijmen</a:t>
            </a:r>
          </a:p>
          <a:p>
            <a:pPr>
              <a:spcBef>
                <a:spcPts val="0"/>
              </a:spcBef>
            </a:pPr>
            <a:r>
              <a:rPr lang="nl-NL" sz="1600" b="1" dirty="0"/>
              <a:t> </a:t>
            </a:r>
            <a:r>
              <a:rPr lang="nl-NL" sz="1600" b="1" dirty="0" smtClean="0"/>
              <a:t>                         </a:t>
            </a:r>
          </a:p>
          <a:p>
            <a:pPr>
              <a:spcBef>
                <a:spcPts val="0"/>
              </a:spcBef>
            </a:pPr>
            <a:r>
              <a:rPr lang="nl-NL" sz="1600" dirty="0"/>
              <a:t> </a:t>
            </a:r>
            <a:r>
              <a:rPr lang="nl-NL" sz="1600" dirty="0" smtClean="0"/>
              <a:t>                                                                                        </a:t>
            </a:r>
            <a:r>
              <a:rPr lang="nl-NL" dirty="0" smtClean="0"/>
              <a:t>Pas nadat het grote ornament weer met kleine spij-</a:t>
            </a:r>
          </a:p>
          <a:p>
            <a:pPr>
              <a:spcBef>
                <a:spcPts val="0"/>
              </a:spcBef>
            </a:pPr>
            <a:r>
              <a:rPr lang="nl-NL" sz="1600" dirty="0"/>
              <a:t> </a:t>
            </a:r>
            <a:r>
              <a:rPr lang="nl-NL" sz="1600" dirty="0" smtClean="0"/>
              <a:t>                                                                                        </a:t>
            </a:r>
            <a:r>
              <a:rPr lang="nl-NL" dirty="0" smtClean="0"/>
              <a:t>kertjes is aangebracht kan de rechter zijkant wor-</a:t>
            </a:r>
          </a:p>
          <a:p>
            <a:pPr>
              <a:spcBef>
                <a:spcPts val="0"/>
              </a:spcBef>
            </a:pPr>
            <a:r>
              <a:rPr lang="nl-NL" dirty="0"/>
              <a:t> </a:t>
            </a:r>
            <a:r>
              <a:rPr lang="nl-NL" dirty="0" smtClean="0"/>
              <a:t>                                                                                                      den gelijmd omdat een deel van het ornament</a:t>
            </a:r>
          </a:p>
          <a:p>
            <a:pPr>
              <a:spcBef>
                <a:spcPts val="0"/>
              </a:spcBef>
            </a:pPr>
            <a:r>
              <a:rPr lang="nl-NL" dirty="0"/>
              <a:t> </a:t>
            </a:r>
            <a:r>
              <a:rPr lang="nl-NL" dirty="0" smtClean="0"/>
              <a:t>                                                                                                       onder de rand van de zijkant valt. Met een grote</a:t>
            </a:r>
          </a:p>
          <a:p>
            <a:pPr>
              <a:spcBef>
                <a:spcPts val="0"/>
              </a:spcBef>
            </a:pPr>
            <a:r>
              <a:rPr lang="nl-NL" dirty="0"/>
              <a:t> </a:t>
            </a:r>
            <a:r>
              <a:rPr lang="nl-NL" dirty="0" smtClean="0"/>
              <a:t>                                                                                                       lijmklem wordt de zijkant voorzichtig op de kast</a:t>
            </a:r>
          </a:p>
          <a:p>
            <a:pPr>
              <a:spcBef>
                <a:spcPts val="0"/>
              </a:spcBef>
            </a:pPr>
            <a:r>
              <a:rPr lang="nl-NL" dirty="0"/>
              <a:t> </a:t>
            </a:r>
            <a:r>
              <a:rPr lang="nl-NL" dirty="0" smtClean="0"/>
              <a:t>                                                                                                       gedrukt en langzaam aangedraaid op de houten</a:t>
            </a:r>
          </a:p>
          <a:p>
            <a:pPr>
              <a:spcBef>
                <a:spcPts val="0"/>
              </a:spcBef>
            </a:pPr>
            <a:r>
              <a:rPr lang="nl-NL" dirty="0"/>
              <a:t> </a:t>
            </a:r>
            <a:r>
              <a:rPr lang="nl-NL" dirty="0" smtClean="0"/>
              <a:t>                                                                                                       verbindingsstukken.</a:t>
            </a:r>
          </a:p>
        </p:txBody>
      </p:sp>
      <p:pic>
        <p:nvPicPr>
          <p:cNvPr id="3" name="Picture 2" descr="C:\Users\Eigenaar\Pictures\NSF\lijme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4008" y="692696"/>
            <a:ext cx="3754760" cy="250317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3" descr="C:\Users\Eigenaar\Pictures\NSF\lijme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376772"/>
            <a:ext cx="3312368" cy="49685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0135"/>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xfrm>
            <a:off x="457200" y="1435100"/>
            <a:ext cx="8003232" cy="4691063"/>
          </a:xfrm>
          <a:effectLst/>
        </p:spPr>
        <p:txBody>
          <a:bodyPr>
            <a:normAutofit/>
          </a:bodyPr>
          <a:lstStyle/>
          <a:p>
            <a:endParaRPr lang="nl-NL" dirty="0" smtClean="0"/>
          </a:p>
          <a:p>
            <a:r>
              <a:rPr lang="nl-NL" dirty="0" smtClean="0"/>
              <a:t>                                                                            </a:t>
            </a:r>
          </a:p>
          <a:p>
            <a:endParaRPr lang="nl-NL" dirty="0"/>
          </a:p>
          <a:p>
            <a:endParaRPr lang="nl-NL" dirty="0" smtClean="0"/>
          </a:p>
          <a:p>
            <a:endParaRPr lang="nl-NL" dirty="0"/>
          </a:p>
          <a:p>
            <a:endParaRPr lang="nl-NL" dirty="0" smtClean="0"/>
          </a:p>
          <a:p>
            <a:endParaRPr lang="nl-NL" dirty="0"/>
          </a:p>
          <a:p>
            <a:r>
              <a:rPr lang="nl-NL" dirty="0" smtClean="0"/>
              <a:t>                                                                                       </a:t>
            </a:r>
          </a:p>
          <a:p>
            <a:pPr>
              <a:spcBef>
                <a:spcPts val="0"/>
              </a:spcBef>
            </a:pPr>
            <a:r>
              <a:rPr lang="nl-NL" sz="1600" b="1" dirty="0"/>
              <a:t> </a:t>
            </a:r>
            <a:r>
              <a:rPr lang="nl-NL" sz="1600" b="1" dirty="0" smtClean="0"/>
              <a:t>                                                                                        Kast lijmen</a:t>
            </a:r>
          </a:p>
          <a:p>
            <a:pPr>
              <a:spcBef>
                <a:spcPts val="0"/>
              </a:spcBef>
            </a:pPr>
            <a:r>
              <a:rPr lang="nl-NL" dirty="0" smtClean="0"/>
              <a:t>                                                                                         </a:t>
            </a:r>
          </a:p>
          <a:p>
            <a:pPr>
              <a:spcBef>
                <a:spcPts val="0"/>
              </a:spcBef>
            </a:pPr>
            <a:r>
              <a:rPr lang="nl-NL" dirty="0"/>
              <a:t> </a:t>
            </a:r>
            <a:r>
              <a:rPr lang="nl-NL" dirty="0" smtClean="0"/>
              <a:t>                                                                                                      Aan</a:t>
            </a:r>
            <a:r>
              <a:rPr lang="nl-NL" dirty="0"/>
              <a:t> </a:t>
            </a:r>
            <a:r>
              <a:rPr lang="nl-NL" dirty="0" smtClean="0"/>
              <a:t>de andere zijde vindt hetzelfde plaats, waarna</a:t>
            </a:r>
          </a:p>
          <a:p>
            <a:pPr>
              <a:spcBef>
                <a:spcPts val="0"/>
              </a:spcBef>
            </a:pPr>
            <a:r>
              <a:rPr lang="nl-NL" dirty="0"/>
              <a:t> </a:t>
            </a:r>
            <a:r>
              <a:rPr lang="nl-NL" dirty="0" smtClean="0"/>
              <a:t>                                                                                                      het venster van de afstemschaal nog op de kast</a:t>
            </a:r>
          </a:p>
          <a:p>
            <a:pPr>
              <a:spcBef>
                <a:spcPts val="0"/>
              </a:spcBef>
            </a:pPr>
            <a:r>
              <a:rPr lang="nl-NL" dirty="0"/>
              <a:t> </a:t>
            </a:r>
            <a:r>
              <a:rPr lang="nl-NL" dirty="0" smtClean="0"/>
              <a:t>                                                                                                      wordt gemonteerd.       </a:t>
            </a:r>
          </a:p>
        </p:txBody>
      </p:sp>
      <p:pic>
        <p:nvPicPr>
          <p:cNvPr id="2050" name="Picture 2" descr="C:\Users\Eigenaar\Pictures\NSF\lijnme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03" y="1412775"/>
            <a:ext cx="3304457" cy="49566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Eigenaar\Pictures\NSF\lijmen4.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1" y="657786"/>
            <a:ext cx="3816424" cy="25442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061702"/>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xfrm>
            <a:off x="457200" y="1435100"/>
            <a:ext cx="7787208" cy="4691063"/>
          </a:xfrm>
        </p:spPr>
        <p:txBody>
          <a:bodyPr>
            <a:normAutofit fontScale="32500" lnSpcReduction="20000"/>
          </a:bodyPr>
          <a:lstStyle/>
          <a:p>
            <a:r>
              <a:rPr lang="nl-NL" sz="4900" b="1" dirty="0" smtClean="0"/>
              <a:t>inleiding</a:t>
            </a:r>
          </a:p>
          <a:p>
            <a:pPr>
              <a:lnSpc>
                <a:spcPct val="120000"/>
              </a:lnSpc>
              <a:spcBef>
                <a:spcPts val="0"/>
              </a:spcBef>
            </a:pPr>
            <a:endParaRPr lang="nl-NL" dirty="0"/>
          </a:p>
          <a:p>
            <a:pPr>
              <a:lnSpc>
                <a:spcPct val="120000"/>
              </a:lnSpc>
              <a:spcBef>
                <a:spcPts val="0"/>
              </a:spcBef>
            </a:pPr>
            <a:r>
              <a:rPr lang="nl-NL" sz="4300" dirty="0" smtClean="0"/>
              <a:t>De </a:t>
            </a:r>
            <a:r>
              <a:rPr lang="nl-NL" sz="4300" dirty="0"/>
              <a:t>oorspronkelijke kleur van het papier </a:t>
            </a:r>
            <a:r>
              <a:rPr lang="nl-NL" sz="4300" dirty="0" smtClean="0"/>
              <a:t>was licht-</a:t>
            </a:r>
          </a:p>
          <a:p>
            <a:pPr>
              <a:lnSpc>
                <a:spcPct val="120000"/>
              </a:lnSpc>
              <a:spcBef>
                <a:spcPts val="0"/>
              </a:spcBef>
            </a:pPr>
            <a:r>
              <a:rPr lang="nl-NL" sz="4300" dirty="0" smtClean="0"/>
              <a:t>bruin, door </a:t>
            </a:r>
            <a:r>
              <a:rPr lang="nl-NL" sz="4300" dirty="0"/>
              <a:t>lichtinvloeden werd het </a:t>
            </a:r>
            <a:r>
              <a:rPr lang="nl-NL" sz="4300" dirty="0" smtClean="0"/>
              <a:t>langzaam don-</a:t>
            </a:r>
          </a:p>
          <a:p>
            <a:pPr>
              <a:lnSpc>
                <a:spcPct val="120000"/>
              </a:lnSpc>
              <a:spcBef>
                <a:spcPts val="0"/>
              </a:spcBef>
            </a:pPr>
            <a:r>
              <a:rPr lang="nl-NL" sz="4300" dirty="0" smtClean="0"/>
              <a:t>kerder</a:t>
            </a:r>
            <a:r>
              <a:rPr lang="nl-NL" sz="4300" dirty="0"/>
              <a:t>. De bedieningsknoppen zitten aan </a:t>
            </a:r>
            <a:r>
              <a:rPr lang="nl-NL" sz="4300" dirty="0" smtClean="0"/>
              <a:t>de zij-</a:t>
            </a:r>
          </a:p>
          <a:p>
            <a:pPr>
              <a:lnSpc>
                <a:spcPct val="120000"/>
              </a:lnSpc>
              <a:spcBef>
                <a:spcPts val="0"/>
              </a:spcBef>
            </a:pPr>
            <a:r>
              <a:rPr lang="nl-NL" sz="4300" dirty="0" smtClean="0"/>
              <a:t>kanten</a:t>
            </a:r>
            <a:r>
              <a:rPr lang="nl-NL" sz="4300" dirty="0"/>
              <a:t>. Op de linker zijwand de netschakelaar </a:t>
            </a:r>
            <a:r>
              <a:rPr lang="nl-NL" sz="4300" dirty="0" smtClean="0"/>
              <a:t>met</a:t>
            </a:r>
          </a:p>
          <a:p>
            <a:pPr>
              <a:lnSpc>
                <a:spcPct val="120000"/>
              </a:lnSpc>
              <a:spcBef>
                <a:spcPts val="0"/>
              </a:spcBef>
            </a:pPr>
            <a:r>
              <a:rPr lang="nl-NL" sz="4300" dirty="0" smtClean="0"/>
              <a:t>volumeregeling</a:t>
            </a:r>
            <a:r>
              <a:rPr lang="nl-NL" sz="4300" dirty="0"/>
              <a:t>; op de rechter zijkant </a:t>
            </a:r>
            <a:r>
              <a:rPr lang="nl-NL" sz="4300" dirty="0" smtClean="0"/>
              <a:t>afstemming</a:t>
            </a:r>
          </a:p>
          <a:p>
            <a:pPr>
              <a:lnSpc>
                <a:spcPct val="120000"/>
              </a:lnSpc>
              <a:spcBef>
                <a:spcPts val="0"/>
              </a:spcBef>
            </a:pPr>
            <a:r>
              <a:rPr lang="nl-NL" sz="4300" dirty="0" smtClean="0"/>
              <a:t>En golflengteschakelaar</a:t>
            </a:r>
            <a:r>
              <a:rPr lang="nl-NL" sz="4300" dirty="0"/>
              <a:t>. De radio ontvangt op </a:t>
            </a:r>
            <a:r>
              <a:rPr lang="nl-NL" sz="4300" dirty="0" smtClean="0"/>
              <a:t>de</a:t>
            </a:r>
          </a:p>
          <a:p>
            <a:pPr>
              <a:lnSpc>
                <a:spcPct val="120000"/>
              </a:lnSpc>
              <a:spcBef>
                <a:spcPts val="0"/>
              </a:spcBef>
            </a:pPr>
            <a:r>
              <a:rPr lang="nl-NL" sz="4300" dirty="0" smtClean="0"/>
              <a:t>Korte</a:t>
            </a:r>
            <a:r>
              <a:rPr lang="nl-NL" sz="4300" dirty="0"/>
              <a:t> </a:t>
            </a:r>
            <a:r>
              <a:rPr lang="nl-NL" sz="4300" dirty="0" smtClean="0"/>
              <a:t>golf </a:t>
            </a:r>
            <a:r>
              <a:rPr lang="nl-NL" sz="4300" dirty="0"/>
              <a:t>(16,5-51 meter), de </a:t>
            </a:r>
            <a:r>
              <a:rPr lang="nl-NL" sz="4300" dirty="0" smtClean="0"/>
              <a:t>middengolf</a:t>
            </a:r>
          </a:p>
          <a:p>
            <a:pPr>
              <a:lnSpc>
                <a:spcPct val="120000"/>
              </a:lnSpc>
              <a:spcBef>
                <a:spcPts val="0"/>
              </a:spcBef>
            </a:pPr>
            <a:r>
              <a:rPr lang="nl-NL" sz="4300" dirty="0" smtClean="0"/>
              <a:t>(196-570 meter) en </a:t>
            </a:r>
            <a:r>
              <a:rPr lang="nl-NL" sz="4300" dirty="0"/>
              <a:t>de lange golf (750-1910 meter</a:t>
            </a:r>
            <a:r>
              <a:rPr lang="nl-NL" sz="4300" dirty="0" smtClean="0"/>
              <a:t>).</a:t>
            </a:r>
          </a:p>
          <a:p>
            <a:pPr>
              <a:lnSpc>
                <a:spcPct val="120000"/>
              </a:lnSpc>
              <a:spcBef>
                <a:spcPts val="0"/>
              </a:spcBef>
            </a:pPr>
            <a:r>
              <a:rPr lang="nl-NL" sz="4300" dirty="0" smtClean="0"/>
              <a:t>(</a:t>
            </a:r>
            <a:r>
              <a:rPr lang="nl-NL" sz="4300" dirty="0"/>
              <a:t>Bron: Vintage Radio</a:t>
            </a:r>
            <a:r>
              <a:rPr lang="nl-NL" sz="4300" dirty="0" smtClean="0"/>
              <a:t>)</a:t>
            </a:r>
          </a:p>
          <a:p>
            <a:pPr>
              <a:lnSpc>
                <a:spcPct val="120000"/>
              </a:lnSpc>
              <a:spcBef>
                <a:spcPts val="0"/>
              </a:spcBef>
            </a:pPr>
            <a:endParaRPr lang="nl-NL" sz="3500" dirty="0" smtClean="0"/>
          </a:p>
          <a:p>
            <a:pPr>
              <a:lnSpc>
                <a:spcPct val="120000"/>
              </a:lnSpc>
              <a:spcBef>
                <a:spcPts val="0"/>
              </a:spcBef>
            </a:pPr>
            <a:endParaRPr lang="nl-NL" sz="3500" dirty="0" smtClean="0"/>
          </a:p>
          <a:p>
            <a:pPr>
              <a:lnSpc>
                <a:spcPct val="120000"/>
              </a:lnSpc>
              <a:spcBef>
                <a:spcPts val="0"/>
              </a:spcBef>
            </a:pPr>
            <a:endParaRPr lang="nl-NL" sz="3500" dirty="0"/>
          </a:p>
          <a:p>
            <a:pPr>
              <a:lnSpc>
                <a:spcPct val="120000"/>
              </a:lnSpc>
              <a:spcBef>
                <a:spcPts val="0"/>
              </a:spcBef>
            </a:pPr>
            <a:endParaRPr lang="nl-NL" sz="3500" dirty="0" smtClean="0"/>
          </a:p>
          <a:p>
            <a:pPr>
              <a:lnSpc>
                <a:spcPct val="120000"/>
              </a:lnSpc>
              <a:spcBef>
                <a:spcPts val="0"/>
              </a:spcBef>
            </a:pPr>
            <a:r>
              <a:rPr lang="nl-NL" sz="4300" dirty="0" smtClean="0"/>
              <a:t>Vroeger </a:t>
            </a:r>
            <a:r>
              <a:rPr lang="nl-NL" sz="4300" dirty="0"/>
              <a:t>in mijn jonge jaren speelde thuis dit </a:t>
            </a:r>
            <a:r>
              <a:rPr lang="nl-NL" sz="4300" dirty="0" smtClean="0"/>
              <a:t>radiootje. </a:t>
            </a:r>
            <a:r>
              <a:rPr lang="nl-NL" sz="4300" dirty="0"/>
              <a:t>Met de komst van </a:t>
            </a:r>
            <a:r>
              <a:rPr lang="nl-NL" sz="4300" dirty="0" smtClean="0"/>
              <a:t>moderne toestellen </a:t>
            </a:r>
            <a:r>
              <a:rPr lang="nl-NL" sz="4300" dirty="0"/>
              <a:t>raakte het apparaat naar zolder, alwaar het door mij (ondoordacht) uit elkaar is gehaald. Helaas is het nooit meer in elkaar gezet en van lieverlede is na mijn vertrek uit de ouderlijke woning alles zoekgeraakt en de bak in gegaan. Tot ik voor kort bij toeval in het bezit kwam van een 208U-chassis en mij alleen nog het houten kastje ontbrak. Via een bijzondere gift van de heer Westerdijk uit Leeuwarden kon ik ook in het bezit komen van het kastje. Ik heb besloten dit toestel, dat in mijn jeugd een belangrijke aanzet heeft gegeven tot mijn belangstelling voor de elektronica en radioplezier, in ere te herstellen. Het restauratieverslag komt </a:t>
            </a:r>
            <a:r>
              <a:rPr lang="nl-NL" sz="4300" dirty="0" smtClean="0"/>
              <a:t>hierna.</a:t>
            </a:r>
            <a:endParaRPr lang="nl-NL" sz="4300" dirty="0"/>
          </a:p>
        </p:txBody>
      </p:sp>
      <p:pic>
        <p:nvPicPr>
          <p:cNvPr id="1027" name="Picture 3" descr="C:\Users\Eigenaar\Documents\NVHR\NSF\radio-h54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56792"/>
            <a:ext cx="3635129" cy="25682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98999"/>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a:t>R</a:t>
            </a:r>
            <a:r>
              <a:rPr lang="nl-NL" sz="1600" b="1" dirty="0" smtClean="0"/>
              <a:t>esultaat</a:t>
            </a:r>
          </a:p>
          <a:p>
            <a:endParaRPr lang="nl-NL" dirty="0" smtClean="0"/>
          </a:p>
          <a:p>
            <a:pPr>
              <a:spcBef>
                <a:spcPts val="0"/>
              </a:spcBef>
            </a:pPr>
            <a:r>
              <a:rPr lang="nl-NL" dirty="0" smtClean="0"/>
              <a:t>Hiernaast het definitieve resultaat.</a:t>
            </a:r>
          </a:p>
          <a:p>
            <a:pPr>
              <a:spcBef>
                <a:spcPts val="0"/>
              </a:spcBef>
            </a:pPr>
            <a:endParaRPr lang="nl-NL" dirty="0" smtClean="0"/>
          </a:p>
          <a:p>
            <a:pPr>
              <a:spcBef>
                <a:spcPts val="0"/>
              </a:spcBef>
            </a:pPr>
            <a:r>
              <a:rPr lang="nl-NL" dirty="0" smtClean="0"/>
              <a:t>Het papiertouw is langdurig licht geschuurd met schuurpapier. Dit is ook in de naden gedaan zodat de kast weer lichter is geworden. Tenslotte is het meeste vuil met behulp van een tandenborstel en een stofzuiger verwijderd. Er is bij het reinigen géén water of schoonmaakmiddel toegepast.</a:t>
            </a:r>
          </a:p>
          <a:p>
            <a:pPr>
              <a:spcBef>
                <a:spcPts val="0"/>
              </a:spcBef>
            </a:pPr>
            <a:endParaRPr lang="nl-NL" dirty="0"/>
          </a:p>
          <a:p>
            <a:pPr>
              <a:spcBef>
                <a:spcPts val="0"/>
              </a:spcBef>
            </a:pPr>
            <a:r>
              <a:rPr lang="nl-NL" dirty="0" smtClean="0"/>
              <a:t>De restauratie van het chassis zal in een aparte presentatie op deze pagina worden gepresenteerd.</a:t>
            </a:r>
          </a:p>
        </p:txBody>
      </p:sp>
      <p:pic>
        <p:nvPicPr>
          <p:cNvPr id="3074" name="Picture 2" descr="C:\Users\Eigenaar\Pictures\NSF\resultaat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9992" y="764704"/>
            <a:ext cx="3898776" cy="25991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C:\Users\Eigenaar\Pictures\NSF\resultaa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645023"/>
            <a:ext cx="3960440" cy="26402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47734"/>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p:txBody>
          <a:bodyPr>
            <a:normAutofit/>
          </a:bodyPr>
          <a:lstStyle/>
          <a:p>
            <a:r>
              <a:rPr lang="nl-NL" sz="1600" b="1" dirty="0" smtClean="0">
                <a:latin typeface="Calibri" pitchFamily="34" charset="0"/>
              </a:rPr>
              <a:t>Het kastje en het Chassis</a:t>
            </a:r>
          </a:p>
          <a:p>
            <a:endParaRPr lang="nl-NL" dirty="0"/>
          </a:p>
          <a:p>
            <a:pPr>
              <a:spcBef>
                <a:spcPts val="0"/>
              </a:spcBef>
            </a:pPr>
            <a:r>
              <a:rPr lang="nl-NL" dirty="0" smtClean="0"/>
              <a:t>Het kastje ziet er op deze foto wel redelijk uit, maar hij is slechts een beetje in elkaar gehangen.</a:t>
            </a:r>
          </a:p>
          <a:p>
            <a:pPr>
              <a:spcBef>
                <a:spcPts val="0"/>
              </a:spcBef>
            </a:pPr>
            <a:r>
              <a:rPr lang="nl-NL" dirty="0" smtClean="0"/>
              <a:t>Het papiertouw ziet er vies en vettig uit. De metalen ornamenten zijn verroest en het bakelieten venster is dof van kleur. Aan de onderzijde is (niet zichtbaar) van het ventilatie-rooster een houten spijltje afgebroken.</a:t>
            </a:r>
            <a:endParaRPr lang="nl-NL" dirty="0"/>
          </a:p>
          <a:p>
            <a:pPr>
              <a:spcBef>
                <a:spcPts val="0"/>
              </a:spcBef>
            </a:pPr>
            <a:endParaRPr lang="nl-NL" dirty="0" smtClean="0"/>
          </a:p>
          <a:p>
            <a:pPr>
              <a:spcBef>
                <a:spcPts val="0"/>
              </a:spcBef>
            </a:pPr>
            <a:r>
              <a:rPr lang="nl-NL" dirty="0" smtClean="0"/>
              <a:t>Van het chassis ontbreekt de afstemschaal. Verder is het chassis erg vervuild en stoffig. De ratelconden-sator is kapot en van de overige teercondensatoren is er een aantal gebarsten.  De volumeregelaar loopt aan, het netsnoer ontbreekt en de buizen zien eruit of ze ooit zeer heet zijn geweest.</a:t>
            </a:r>
          </a:p>
          <a:p>
            <a:pPr>
              <a:spcBef>
                <a:spcPts val="0"/>
              </a:spcBef>
            </a:pPr>
            <a:endParaRPr lang="nl-NL" dirty="0"/>
          </a:p>
        </p:txBody>
      </p:sp>
      <p:pic>
        <p:nvPicPr>
          <p:cNvPr id="1026" name="Picture 2" descr="C:\Users\Eigenaar\Documents\NVHR\NSF\siera foru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64151" y="836712"/>
            <a:ext cx="3176137" cy="2448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Documents\NVHR\NSF\chassis 208 p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233" y="3717032"/>
            <a:ext cx="3257344" cy="23762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486032"/>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p:txBody>
          <a:bodyPr>
            <a:normAutofit/>
          </a:bodyPr>
          <a:lstStyle/>
          <a:p>
            <a:r>
              <a:rPr lang="nl-NL" sz="1600" b="1" dirty="0" smtClean="0"/>
              <a:t>De zenderschaal</a:t>
            </a:r>
          </a:p>
          <a:p>
            <a:endParaRPr lang="nl-NL" dirty="0" smtClean="0"/>
          </a:p>
          <a:p>
            <a:r>
              <a:rPr lang="nl-NL" dirty="0" smtClean="0"/>
              <a:t>Op de schaal zien we het radiostation “Herrijzend Nederland”. Radio Herrijzend Nederland zond voor het laatst uit op zaterdag 19 januari 1946.</a:t>
            </a:r>
          </a:p>
          <a:p>
            <a:r>
              <a:rPr lang="nl-NL" dirty="0" smtClean="0"/>
              <a:t>De Stichting </a:t>
            </a:r>
            <a:r>
              <a:rPr lang="nl-NL" dirty="0"/>
              <a:t>Radio Nederland in Overgangstijd </a:t>
            </a:r>
            <a:r>
              <a:rPr lang="nl-NL" dirty="0" smtClean="0"/>
              <a:t>nam de uitzendingen over op zondag 20 januari 1946.</a:t>
            </a:r>
          </a:p>
          <a:p>
            <a:endParaRPr lang="nl-NL" dirty="0"/>
          </a:p>
          <a:p>
            <a:pPr>
              <a:spcBef>
                <a:spcPts val="0"/>
              </a:spcBef>
            </a:pPr>
            <a:r>
              <a:rPr lang="nl-NL" dirty="0" smtClean="0"/>
              <a:t>Dit schaaltje hoort niet origineel bij de radio vanwege het Philipsembleem.</a:t>
            </a:r>
          </a:p>
          <a:p>
            <a:pPr>
              <a:spcBef>
                <a:spcPts val="0"/>
              </a:spcBef>
            </a:pPr>
            <a:r>
              <a:rPr lang="nl-NL" dirty="0" smtClean="0"/>
              <a:t>Er zou een NSF-embleem in moeten staan.</a:t>
            </a:r>
            <a:r>
              <a:rPr lang="nl-NL" dirty="0"/>
              <a:t> </a:t>
            </a:r>
            <a:r>
              <a:rPr lang="nl-NL" dirty="0" smtClean="0"/>
              <a:t>De radio werd gebouwd door NSF (Nederlandse </a:t>
            </a:r>
            <a:r>
              <a:rPr lang="nl-NL" dirty="0"/>
              <a:t>S</a:t>
            </a:r>
            <a:r>
              <a:rPr lang="nl-NL" dirty="0" smtClean="0"/>
              <a:t>eintoestellen Fabriek) </a:t>
            </a:r>
            <a:r>
              <a:rPr lang="nl-NL" dirty="0"/>
              <a:t>e</a:t>
            </a:r>
            <a:r>
              <a:rPr lang="nl-NL" dirty="0" smtClean="0"/>
              <a:t>n werd door Philips in licentie gegeven. Het schaaltje is gekocht bij een verzamelaar.</a:t>
            </a:r>
          </a:p>
          <a:p>
            <a:pPr>
              <a:spcBef>
                <a:spcPts val="0"/>
              </a:spcBef>
            </a:pPr>
            <a:endParaRPr lang="nl-NL" dirty="0"/>
          </a:p>
          <a:p>
            <a:endParaRPr lang="nl-NL" dirty="0"/>
          </a:p>
          <a:p>
            <a:endParaRPr lang="nl-NL" dirty="0"/>
          </a:p>
        </p:txBody>
      </p:sp>
      <p:pic>
        <p:nvPicPr>
          <p:cNvPr id="2050" name="Picture 2" descr="C:\Users\Eigenaar\Documents\NVHR\NSF\20130506095520518761e88cea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36008" y="273050"/>
            <a:ext cx="4389834" cy="58531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946848"/>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p:txBody>
          <a:bodyPr>
            <a:normAutofit/>
          </a:bodyPr>
          <a:lstStyle/>
          <a:p>
            <a:r>
              <a:rPr lang="nl-NL" sz="1600" b="1" dirty="0" smtClean="0">
                <a:latin typeface="Calibri" pitchFamily="34" charset="0"/>
              </a:rPr>
              <a:t>Het kastje uit elkaar</a:t>
            </a:r>
          </a:p>
          <a:p>
            <a:pPr>
              <a:spcBef>
                <a:spcPts val="0"/>
              </a:spcBef>
            </a:pPr>
            <a:endParaRPr lang="nl-NL" dirty="0" smtClean="0"/>
          </a:p>
          <a:p>
            <a:pPr>
              <a:spcBef>
                <a:spcPts val="0"/>
              </a:spcBef>
            </a:pPr>
            <a:r>
              <a:rPr lang="nl-NL" dirty="0" smtClean="0"/>
              <a:t>In de mechanische hoek van de werkplaats is de kast geheel uit elkaar gehaald. Uit de kast zijn 4 van de 5 houten verbindingshoekjes verwijderd omdat deze te slecht waren om de kast nog in elkaar te kunnen lijmen.</a:t>
            </a:r>
          </a:p>
          <a:p>
            <a:pPr>
              <a:spcBef>
                <a:spcPts val="0"/>
              </a:spcBef>
            </a:pPr>
            <a:endParaRPr lang="nl-NL" dirty="0"/>
          </a:p>
          <a:p>
            <a:pPr>
              <a:spcBef>
                <a:spcPts val="0"/>
              </a:spcBef>
            </a:pPr>
            <a:r>
              <a:rPr lang="nl-NL" dirty="0" smtClean="0"/>
              <a:t>Een van de zijkanten waar de golfbereikschakelaar en de afstemming zitten is reeds afgeschuurd.</a:t>
            </a:r>
          </a:p>
          <a:p>
            <a:pPr>
              <a:spcBef>
                <a:spcPts val="0"/>
              </a:spcBef>
            </a:pPr>
            <a:endParaRPr lang="nl-NL" dirty="0"/>
          </a:p>
        </p:txBody>
      </p:sp>
      <p:pic>
        <p:nvPicPr>
          <p:cNvPr id="1026" name="Picture 2" descr="C:\Users\Eigenaar\Pictures\NSF\uit elkaa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51920" y="1844824"/>
            <a:ext cx="4844181" cy="32294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93630"/>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p:txBody>
          <a:bodyPr>
            <a:normAutofit/>
          </a:bodyPr>
          <a:lstStyle/>
          <a:p>
            <a:r>
              <a:rPr lang="nl-NL" sz="1600" b="1" dirty="0" smtClean="0">
                <a:latin typeface="Calibri" pitchFamily="34" charset="0"/>
              </a:rPr>
              <a:t>Het kastje uit elkaar</a:t>
            </a:r>
          </a:p>
          <a:p>
            <a:pPr>
              <a:spcBef>
                <a:spcPts val="0"/>
              </a:spcBef>
            </a:pPr>
            <a:endParaRPr lang="nl-NL" dirty="0" smtClean="0"/>
          </a:p>
          <a:p>
            <a:pPr>
              <a:spcBef>
                <a:spcPts val="0"/>
              </a:spcBef>
            </a:pPr>
            <a:r>
              <a:rPr lang="nl-NL" dirty="0" smtClean="0"/>
              <a:t>Op deze foto’s zijn de details weergegeven. Er zijn nog twee verbindingshoeken intact, maar ook deze zullen worden vernieuwd.</a:t>
            </a:r>
          </a:p>
          <a:p>
            <a:pPr>
              <a:spcBef>
                <a:spcPts val="0"/>
              </a:spcBef>
            </a:pPr>
            <a:endParaRPr lang="nl-NL" dirty="0"/>
          </a:p>
          <a:p>
            <a:pPr>
              <a:spcBef>
                <a:spcPts val="0"/>
              </a:spcBef>
            </a:pPr>
            <a:endParaRPr lang="nl-NL" dirty="0" smtClean="0"/>
          </a:p>
          <a:p>
            <a:pPr>
              <a:spcBef>
                <a:spcPts val="0"/>
              </a:spcBef>
            </a:pPr>
            <a:endParaRPr lang="nl-NL" dirty="0"/>
          </a:p>
          <a:p>
            <a:pPr>
              <a:spcBef>
                <a:spcPts val="0"/>
              </a:spcBef>
            </a:pPr>
            <a:endParaRPr lang="nl-NL" dirty="0" smtClean="0"/>
          </a:p>
          <a:p>
            <a:pPr>
              <a:spcBef>
                <a:spcPts val="0"/>
              </a:spcBef>
            </a:pPr>
            <a:endParaRPr lang="nl-NL" dirty="0" smtClean="0"/>
          </a:p>
          <a:p>
            <a:pPr>
              <a:spcBef>
                <a:spcPts val="0"/>
              </a:spcBef>
            </a:pPr>
            <a:r>
              <a:rPr lang="nl-NL" dirty="0" smtClean="0"/>
              <a:t>Hier zijn de verschillen goed zichtbaar </a:t>
            </a:r>
          </a:p>
          <a:p>
            <a:pPr>
              <a:spcBef>
                <a:spcPts val="0"/>
              </a:spcBef>
            </a:pPr>
            <a:r>
              <a:rPr lang="nl-NL" dirty="0"/>
              <a:t>t</a:t>
            </a:r>
            <a:r>
              <a:rPr lang="nl-NL" dirty="0" smtClean="0"/>
              <a:t>ussen de beide zijkantjes, waarvan de kant van de volumeknop nog niet is afgeschuurd.</a:t>
            </a:r>
            <a:endParaRPr lang="nl-NL" dirty="0"/>
          </a:p>
        </p:txBody>
      </p:sp>
      <p:pic>
        <p:nvPicPr>
          <p:cNvPr id="2050" name="Picture 2" descr="C:\Users\Eigenaar\Pictures\NSF\sloopkas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60032" y="836712"/>
            <a:ext cx="3672409" cy="2448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Eigenaar\Pictures\NSF\zijkant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573013"/>
            <a:ext cx="3691745" cy="24611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0" name="Rechte verbindingslijn met pijl 9"/>
          <p:cNvCxnSpPr/>
          <p:nvPr/>
        </p:nvCxnSpPr>
        <p:spPr>
          <a:xfrm>
            <a:off x="4211960" y="2780928"/>
            <a:ext cx="1708111" cy="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4211960" y="1124744"/>
            <a:ext cx="3024336" cy="1656184"/>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473843"/>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p:txBody>
          <a:bodyPr>
            <a:normAutofit/>
          </a:bodyPr>
          <a:lstStyle/>
          <a:p>
            <a:r>
              <a:rPr lang="nl-NL" sz="1600" b="1" dirty="0" smtClean="0">
                <a:latin typeface="Calibri" pitchFamily="34" charset="0"/>
              </a:rPr>
              <a:t>Nieuwe verbindingen</a:t>
            </a:r>
          </a:p>
          <a:p>
            <a:pPr>
              <a:spcBef>
                <a:spcPts val="0"/>
              </a:spcBef>
            </a:pPr>
            <a:endParaRPr lang="nl-NL" dirty="0" smtClean="0"/>
          </a:p>
          <a:p>
            <a:pPr>
              <a:spcBef>
                <a:spcPts val="0"/>
              </a:spcBef>
            </a:pPr>
            <a:endParaRPr lang="nl-NL" dirty="0"/>
          </a:p>
          <a:p>
            <a:pPr>
              <a:spcBef>
                <a:spcPts val="0"/>
              </a:spcBef>
            </a:pPr>
            <a:r>
              <a:rPr lang="nl-NL" dirty="0" smtClean="0"/>
              <a:t>Uit een stukje vurenhout kunnen de hoeken worden uitgezaagd.</a:t>
            </a:r>
          </a:p>
          <a:p>
            <a:pPr>
              <a:spcBef>
                <a:spcPts val="0"/>
              </a:spcBef>
            </a:pPr>
            <a:endParaRPr lang="nl-NL" dirty="0" smtClean="0"/>
          </a:p>
          <a:p>
            <a:pPr>
              <a:spcBef>
                <a:spcPts val="0"/>
              </a:spcBef>
            </a:pPr>
            <a:endParaRPr lang="nl-NL" dirty="0"/>
          </a:p>
          <a:p>
            <a:pPr>
              <a:spcBef>
                <a:spcPts val="0"/>
              </a:spcBef>
            </a:pPr>
            <a:endParaRPr lang="nl-NL" dirty="0" smtClean="0"/>
          </a:p>
          <a:p>
            <a:pPr>
              <a:spcBef>
                <a:spcPts val="0"/>
              </a:spcBef>
            </a:pPr>
            <a:endParaRPr lang="nl-NL" dirty="0"/>
          </a:p>
          <a:p>
            <a:pPr>
              <a:spcBef>
                <a:spcPts val="0"/>
              </a:spcBef>
            </a:pPr>
            <a:endParaRPr lang="nl-NL" dirty="0"/>
          </a:p>
          <a:p>
            <a:pPr>
              <a:spcBef>
                <a:spcPts val="0"/>
              </a:spcBef>
            </a:pPr>
            <a:r>
              <a:rPr lang="nl-NL" dirty="0" smtClean="0"/>
              <a:t>Er zijn twee soorten: gewone hoeken en hoeken met een uitgevijlde sleuf erin. Die laatsten zitten achter aan de bovenzijde om het verstevigingslatje door te laten.</a:t>
            </a:r>
          </a:p>
          <a:p>
            <a:pPr>
              <a:spcBef>
                <a:spcPts val="0"/>
              </a:spcBef>
            </a:pPr>
            <a:endParaRPr lang="nl-NL" dirty="0" smtClean="0"/>
          </a:p>
        </p:txBody>
      </p:sp>
      <p:pic>
        <p:nvPicPr>
          <p:cNvPr id="3074" name="Picture 2" descr="C:\Users\Eigenaar\Pictures\NSF\zage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0695" y="908720"/>
            <a:ext cx="3672409" cy="2448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C:\Users\Eigenaar\Pictures\NSF\zage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645024"/>
            <a:ext cx="3672409" cy="2448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 name="Rechte verbindingslijn met pijl 7"/>
          <p:cNvCxnSpPr/>
          <p:nvPr/>
        </p:nvCxnSpPr>
        <p:spPr>
          <a:xfrm flipV="1">
            <a:off x="2483768" y="1844824"/>
            <a:ext cx="4896544" cy="180020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3131840" y="4077072"/>
            <a:ext cx="3888432" cy="792088"/>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803999"/>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Nieuwe verbindingen</a:t>
            </a:r>
          </a:p>
          <a:p>
            <a:endParaRPr lang="nl-NL" dirty="0" smtClean="0"/>
          </a:p>
          <a:p>
            <a:r>
              <a:rPr lang="nl-NL" dirty="0" smtClean="0"/>
              <a:t>De nieuwe hoek wordt eerst precies in de juiste positie gezet met behulp van de zijkant die daarop aansluit.</a:t>
            </a:r>
            <a:endParaRPr lang="nl-NL" dirty="0"/>
          </a:p>
          <a:p>
            <a:endParaRPr lang="nl-NL" dirty="0" smtClean="0"/>
          </a:p>
          <a:p>
            <a:endParaRPr lang="nl-NL" dirty="0"/>
          </a:p>
          <a:p>
            <a:endParaRPr lang="nl-NL" dirty="0" smtClean="0"/>
          </a:p>
          <a:p>
            <a:endParaRPr lang="nl-NL" dirty="0"/>
          </a:p>
          <a:p>
            <a:r>
              <a:rPr lang="nl-NL" dirty="0" smtClean="0"/>
              <a:t>Daarna wordt de hoek eerst op de bodemplaat vastgelijmd.</a:t>
            </a:r>
          </a:p>
          <a:p>
            <a:endParaRPr lang="nl-NL" dirty="0"/>
          </a:p>
          <a:p>
            <a:endParaRPr lang="nl-NL" dirty="0" smtClean="0"/>
          </a:p>
          <a:p>
            <a:r>
              <a:rPr lang="nl-NL" dirty="0" smtClean="0"/>
              <a:t>Aan het ventilatierooster ontbreekt een spijltje dat is afgebroken.</a:t>
            </a:r>
            <a:endParaRPr lang="nl-NL" dirty="0"/>
          </a:p>
        </p:txBody>
      </p:sp>
      <p:pic>
        <p:nvPicPr>
          <p:cNvPr id="4098" name="Picture 2" descr="C:\Users\Eigenaar\Pictures\NSF\hoek lijme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03645" y="764704"/>
            <a:ext cx="3929607" cy="26197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99" name="Picture 3" descr="C:\Users\Eigenaar\Pictures\NSF\hoek lijme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717031"/>
            <a:ext cx="3889243" cy="2592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 name="Rechte verbindingslijn met pijl 7"/>
          <p:cNvCxnSpPr/>
          <p:nvPr/>
        </p:nvCxnSpPr>
        <p:spPr>
          <a:xfrm>
            <a:off x="2195736" y="5193331"/>
            <a:ext cx="3168352" cy="323901"/>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787286"/>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548680"/>
            <a:ext cx="3008313" cy="526380"/>
          </a:xfrm>
          <a:effectLst>
            <a:outerShdw blurRad="50800" dist="38100" algn="l" rotWithShape="0">
              <a:prstClr val="black">
                <a:alpha val="40000"/>
              </a:prstClr>
            </a:outerShdw>
          </a:effectLst>
        </p:spPr>
        <p:txBody>
          <a:bodyPr/>
          <a:lstStyle/>
          <a:p>
            <a:r>
              <a:rPr lang="nl-NL" dirty="0" smtClean="0">
                <a:solidFill>
                  <a:srgbClr val="FF0000"/>
                </a:solidFill>
              </a:rPr>
              <a:t>Project NSF H54U</a:t>
            </a:r>
            <a:endParaRPr lang="nl-NL" dirty="0">
              <a:solidFill>
                <a:srgbClr val="FF0000"/>
              </a:solidFill>
            </a:endParaRPr>
          </a:p>
        </p:txBody>
      </p:sp>
      <p:sp>
        <p:nvSpPr>
          <p:cNvPr id="6" name="Tijdelijke aanduiding voor tekst 5"/>
          <p:cNvSpPr>
            <a:spLocks noGrp="1"/>
          </p:cNvSpPr>
          <p:nvPr>
            <p:ph type="body" sz="half" idx="2"/>
          </p:nvPr>
        </p:nvSpPr>
        <p:spPr>
          <a:effectLst/>
        </p:spPr>
        <p:txBody>
          <a:bodyPr>
            <a:normAutofit/>
          </a:bodyPr>
          <a:lstStyle/>
          <a:p>
            <a:r>
              <a:rPr lang="nl-NL" sz="1600" b="1" dirty="0" smtClean="0"/>
              <a:t>Nieuwe verbindingen</a:t>
            </a:r>
          </a:p>
          <a:p>
            <a:endParaRPr lang="nl-NL" dirty="0" smtClean="0"/>
          </a:p>
          <a:p>
            <a:pPr>
              <a:spcBef>
                <a:spcPts val="0"/>
              </a:spcBef>
            </a:pPr>
            <a:r>
              <a:rPr lang="nl-NL" dirty="0" smtClean="0"/>
              <a:t>Hier wordt een hoek met een sleuf op de achterzijde gelijmd. Aan de andere zijde zit de oude die nog verwijderd moet worden.</a:t>
            </a:r>
          </a:p>
          <a:p>
            <a:pPr>
              <a:spcBef>
                <a:spcPts val="0"/>
              </a:spcBef>
            </a:pPr>
            <a:endParaRPr lang="nl-NL" dirty="0"/>
          </a:p>
          <a:p>
            <a:pPr>
              <a:spcBef>
                <a:spcPts val="0"/>
              </a:spcBef>
            </a:pPr>
            <a:endParaRPr lang="nl-NL" dirty="0" smtClean="0"/>
          </a:p>
          <a:p>
            <a:pPr>
              <a:spcBef>
                <a:spcPts val="0"/>
              </a:spcBef>
            </a:pPr>
            <a:endParaRPr lang="nl-NL" dirty="0"/>
          </a:p>
          <a:p>
            <a:pPr>
              <a:spcBef>
                <a:spcPts val="0"/>
              </a:spcBef>
            </a:pPr>
            <a:r>
              <a:rPr lang="nl-NL" dirty="0" smtClean="0"/>
              <a:t>Op deze afbeelding zijn beide achterste hoeken over het verstevigingslatje gelijmd.</a:t>
            </a:r>
          </a:p>
          <a:p>
            <a:pPr>
              <a:spcBef>
                <a:spcPts val="0"/>
              </a:spcBef>
            </a:pPr>
            <a:endParaRPr lang="nl-NL" dirty="0" smtClean="0"/>
          </a:p>
          <a:p>
            <a:pPr>
              <a:spcBef>
                <a:spcPts val="0"/>
              </a:spcBef>
            </a:pPr>
            <a:r>
              <a:rPr lang="nl-NL" dirty="0" smtClean="0"/>
              <a:t>Aan de onderzijde is een nieuw spijltje in het ventilatorrooster gelijmd dat hier goed zichtbaar is.</a:t>
            </a:r>
          </a:p>
          <a:p>
            <a:endParaRPr lang="nl-NL" dirty="0" smtClean="0"/>
          </a:p>
        </p:txBody>
      </p:sp>
      <p:pic>
        <p:nvPicPr>
          <p:cNvPr id="5122" name="Picture 2" descr="C:\Users\Eigenaar\Pictures\NSF\lijmkle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692696"/>
            <a:ext cx="3898776" cy="25991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C:\Users\Eigenaar\Pictures\NSF\stukj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573016"/>
            <a:ext cx="388843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39175"/>
      </p:ext>
    </p:extLst>
  </p:cSld>
  <p:clrMapOvr>
    <a:masterClrMapping/>
  </p:clrMapOvr>
  <mc:AlternateContent xmlns:mc="http://schemas.openxmlformats.org/markup-compatibility/2006" xmlns:p14="http://schemas.microsoft.com/office/powerpoint/2010/main">
    <mc:Choice Requires="p14">
      <p:transition spd="med" p14:dur="700" advTm="20985">
        <p:fade/>
      </p:transition>
    </mc:Choice>
    <mc:Fallback xmlns="">
      <p:transition spd="med" advTm="20985">
        <p:fade/>
      </p:transition>
    </mc:Fallback>
  </mc:AlternateContent>
  <p:timing>
    <p:tnLst>
      <p:par>
        <p:cTn id="1" dur="indefinite" restart="never" nodeType="tmRoot"/>
      </p:par>
    </p:tnLst>
  </p:timing>
</p:sld>
</file>

<file path=ppt/theme/theme1.xml><?xml version="1.0" encoding="utf-8"?>
<a:theme xmlns:a="http://schemas.openxmlformats.org/drawingml/2006/main" name="1_Kantoorthema">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1477</Words>
  <Application>Microsoft Office PowerPoint</Application>
  <PresentationFormat>Diavoorstelling (4:3)</PresentationFormat>
  <Paragraphs>238</Paragraphs>
  <Slides>20</Slides>
  <Notes>20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1_Kantoorthema</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lpstr>Project NSF H54U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NSF H54U</dc:title>
  <dc:creator>Eigenaar</dc:creator>
  <cp:lastModifiedBy>Eigenaar</cp:lastModifiedBy>
  <cp:revision>86</cp:revision>
  <dcterms:created xsi:type="dcterms:W3CDTF">2013-08-01T22:14:07Z</dcterms:created>
  <dcterms:modified xsi:type="dcterms:W3CDTF">2013-08-09T20:45:58Z</dcterms:modified>
</cp:coreProperties>
</file>